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27"/>
  </p:notesMasterIdLst>
  <p:sldIdLst>
    <p:sldId id="256" r:id="rId2"/>
    <p:sldId id="361" r:id="rId3"/>
    <p:sldId id="260" r:id="rId4"/>
    <p:sldId id="261" r:id="rId5"/>
    <p:sldId id="262" r:id="rId6"/>
    <p:sldId id="389" r:id="rId7"/>
    <p:sldId id="371" r:id="rId8"/>
    <p:sldId id="372" r:id="rId9"/>
    <p:sldId id="373" r:id="rId10"/>
    <p:sldId id="388" r:id="rId11"/>
    <p:sldId id="374" r:id="rId12"/>
    <p:sldId id="375" r:id="rId13"/>
    <p:sldId id="370" r:id="rId14"/>
    <p:sldId id="376" r:id="rId15"/>
    <p:sldId id="378" r:id="rId16"/>
    <p:sldId id="379" r:id="rId17"/>
    <p:sldId id="380" r:id="rId18"/>
    <p:sldId id="381" r:id="rId19"/>
    <p:sldId id="382" r:id="rId20"/>
    <p:sldId id="386" r:id="rId21"/>
    <p:sldId id="387" r:id="rId22"/>
    <p:sldId id="368" r:id="rId23"/>
    <p:sldId id="391" r:id="rId24"/>
    <p:sldId id="408" r:id="rId25"/>
    <p:sldId id="265" r:id="rId26"/>
    <p:sldId id="266" r:id="rId27"/>
    <p:sldId id="268" r:id="rId28"/>
    <p:sldId id="269" r:id="rId29"/>
    <p:sldId id="271" r:id="rId30"/>
    <p:sldId id="272" r:id="rId31"/>
    <p:sldId id="274" r:id="rId32"/>
    <p:sldId id="275" r:id="rId33"/>
    <p:sldId id="276" r:id="rId34"/>
    <p:sldId id="366" r:id="rId35"/>
    <p:sldId id="409" r:id="rId36"/>
    <p:sldId id="365" r:id="rId37"/>
    <p:sldId id="390" r:id="rId38"/>
    <p:sldId id="299" r:id="rId39"/>
    <p:sldId id="393" r:id="rId40"/>
    <p:sldId id="394" r:id="rId41"/>
    <p:sldId id="395" r:id="rId42"/>
    <p:sldId id="396" r:id="rId43"/>
    <p:sldId id="397" r:id="rId44"/>
    <p:sldId id="505" r:id="rId45"/>
    <p:sldId id="506" r:id="rId46"/>
    <p:sldId id="507" r:id="rId47"/>
    <p:sldId id="508" r:id="rId48"/>
    <p:sldId id="509" r:id="rId49"/>
    <p:sldId id="510" r:id="rId50"/>
    <p:sldId id="405" r:id="rId51"/>
    <p:sldId id="407" r:id="rId52"/>
    <p:sldId id="310" r:id="rId53"/>
    <p:sldId id="304" r:id="rId54"/>
    <p:sldId id="305" r:id="rId55"/>
    <p:sldId id="264" r:id="rId56"/>
    <p:sldId id="257" r:id="rId57"/>
    <p:sldId id="258" r:id="rId58"/>
    <p:sldId id="259" r:id="rId59"/>
    <p:sldId id="504" r:id="rId60"/>
    <p:sldId id="263" r:id="rId61"/>
    <p:sldId id="501" r:id="rId62"/>
    <p:sldId id="502" r:id="rId63"/>
    <p:sldId id="503" r:id="rId64"/>
    <p:sldId id="410" r:id="rId65"/>
    <p:sldId id="489" r:id="rId66"/>
    <p:sldId id="411" r:id="rId67"/>
    <p:sldId id="412" r:id="rId68"/>
    <p:sldId id="413" r:id="rId69"/>
    <p:sldId id="414" r:id="rId70"/>
    <p:sldId id="415" r:id="rId71"/>
    <p:sldId id="416" r:id="rId72"/>
    <p:sldId id="417" r:id="rId73"/>
    <p:sldId id="419" r:id="rId74"/>
    <p:sldId id="422" r:id="rId75"/>
    <p:sldId id="423" r:id="rId76"/>
    <p:sldId id="514" r:id="rId77"/>
    <p:sldId id="430" r:id="rId78"/>
    <p:sldId id="494" r:id="rId79"/>
    <p:sldId id="513" r:id="rId80"/>
    <p:sldId id="438" r:id="rId81"/>
    <p:sldId id="429" r:id="rId82"/>
    <p:sldId id="511" r:id="rId83"/>
    <p:sldId id="424" r:id="rId84"/>
    <p:sldId id="425" r:id="rId85"/>
    <p:sldId id="426" r:id="rId86"/>
    <p:sldId id="512" r:id="rId87"/>
    <p:sldId id="418" r:id="rId88"/>
    <p:sldId id="487" r:id="rId89"/>
    <p:sldId id="454" r:id="rId90"/>
    <p:sldId id="455" r:id="rId91"/>
    <p:sldId id="456" r:id="rId92"/>
    <p:sldId id="484" r:id="rId93"/>
    <p:sldId id="515" r:id="rId94"/>
    <p:sldId id="496" r:id="rId95"/>
    <p:sldId id="497" r:id="rId96"/>
    <p:sldId id="498" r:id="rId97"/>
    <p:sldId id="499" r:id="rId98"/>
    <p:sldId id="457" r:id="rId99"/>
    <p:sldId id="420" r:id="rId100"/>
    <p:sldId id="458" r:id="rId101"/>
    <p:sldId id="459" r:id="rId102"/>
    <p:sldId id="460" r:id="rId103"/>
    <p:sldId id="461" r:id="rId104"/>
    <p:sldId id="462" r:id="rId105"/>
    <p:sldId id="463" r:id="rId106"/>
    <p:sldId id="516" r:id="rId107"/>
    <p:sldId id="464" r:id="rId108"/>
    <p:sldId id="421" r:id="rId109"/>
    <p:sldId id="465" r:id="rId110"/>
    <p:sldId id="466" r:id="rId111"/>
    <p:sldId id="467" r:id="rId112"/>
    <p:sldId id="468" r:id="rId113"/>
    <p:sldId id="517" r:id="rId114"/>
    <p:sldId id="469" r:id="rId115"/>
    <p:sldId id="485" r:id="rId116"/>
    <p:sldId id="471" r:id="rId117"/>
    <p:sldId id="472" r:id="rId118"/>
    <p:sldId id="473" r:id="rId119"/>
    <p:sldId id="486" r:id="rId120"/>
    <p:sldId id="475" r:id="rId121"/>
    <p:sldId id="476" r:id="rId122"/>
    <p:sldId id="477" r:id="rId123"/>
    <p:sldId id="478" r:id="rId124"/>
    <p:sldId id="480" r:id="rId125"/>
    <p:sldId id="481" r:id="rId1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 id="261"/>
            <p14:sldId id="262"/>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485"/>
            <p14:sldId id="471"/>
            <p14:sldId id="472"/>
            <p14:sldId id="473"/>
            <p14:sldId id="486"/>
            <p14:sldId id="475"/>
            <p14:sldId id="476"/>
            <p14:sldId id="477"/>
            <p14:sldId id="478"/>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65"/>
    <p:restoredTop sz="97992" autoAdjust="0"/>
  </p:normalViewPr>
  <p:slideViewPr>
    <p:cSldViewPr snapToGrid="0" snapToObjects="1" showGuides="1">
      <p:cViewPr>
        <p:scale>
          <a:sx n="90" d="100"/>
          <a:sy n="90" d="100"/>
        </p:scale>
        <p:origin x="240" y="28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notesMaster" Target="notesMasters/notesMaster1.xml"/><Relationship Id="rId128" Type="http://schemas.openxmlformats.org/officeDocument/2006/relationships/presProps" Target="presProps.xml"/><Relationship Id="rId12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heme" Target="theme/theme1.xml"/><Relationship Id="rId13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11</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14</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17</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3.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5.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dbcAmplicons classify -b 7500 </a:t>
            </a:r>
          </a:p>
          <a:p>
            <a:pPr indent="457200">
              <a:buNone/>
            </a:pPr>
            <a:r>
              <a:rPr lang="en" sz="2400"/>
              <a:t>-O classify/classified </a:t>
            </a:r>
          </a:p>
          <a:p>
            <a:pPr indent="457200">
              <a:buNone/>
            </a:pPr>
            <a:r>
              <a:rPr lang="en" sz="2400"/>
              <a:t>-U join/match.extendedFrags.fastq.gz </a:t>
            </a:r>
          </a:p>
          <a:p>
            <a:pPr indent="457200">
              <a:buNone/>
            </a:pPr>
            <a:r>
              <a:rPr lang="en" sz="2400"/>
              <a:t>--rdpPath ~/RDPTools/classifier.jar </a:t>
            </a:r>
          </a:p>
          <a:p>
            <a:pPr indent="457200">
              <a:buNone/>
            </a:pPr>
            <a:r>
              <a:rPr lang="en" sz="2400"/>
              <a:t>-p 1 </a:t>
            </a:r>
          </a:p>
          <a:p>
            <a:pPr indent="457200">
              <a:buNone/>
            </a:pPr>
            <a:r>
              <a:rPr lang="en" sz="2400"/>
              <a:t>-1 join/match.notCombined_1.fastq.gz </a:t>
            </a:r>
          </a:p>
          <a:p>
            <a:pPr indent="457200">
              <a:buNone/>
            </a:pPr>
            <a:r>
              <a:rPr lang="en" sz="240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457200" y="2423976"/>
            <a:ext cx="822960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a:t>dbcAmplicons abundance -F classify/classified.fixrank</a:t>
            </a:r>
          </a:p>
          <a:p>
            <a:pPr>
              <a:buNone/>
            </a:pPr>
            <a:endParaRPr sz="2400"/>
          </a:p>
          <a:p>
            <a:pPr>
              <a:buNone/>
            </a:pPr>
            <a:r>
              <a:rPr lang="en" sz="2400"/>
              <a:t>Outputs 3 files:</a:t>
            </a:r>
          </a:p>
          <a:p>
            <a:pPr>
              <a:buNone/>
            </a:pPr>
            <a:r>
              <a:rPr lang="en" sz="2400"/>
              <a:t>table.abundance.txt</a:t>
            </a:r>
          </a:p>
          <a:p>
            <a:pPr>
              <a:buNone/>
            </a:pPr>
            <a:r>
              <a:rPr lang="en" sz="2400"/>
              <a:t>table.proportions.txt</a:t>
            </a:r>
          </a:p>
          <a:p>
            <a:pPr>
              <a:buNone/>
            </a:pPr>
            <a:r>
              <a:rPr lang="en" sz="2400"/>
              <a:t>table.taxa_counts.txt</a:t>
            </a:r>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1659201" y="2046825"/>
            <a:ext cx="5552449" cy="2785600"/>
          </a:xfrm>
          <a:prstGeom prst="rect">
            <a:avLst/>
          </a:prstGeom>
          <a:noFill/>
          <a:ln>
            <a:noFill/>
          </a:ln>
        </p:spPr>
      </p:pic>
      <p:sp>
        <p:nvSpPr>
          <p:cNvPr id="598" name="Shape 598"/>
          <p:cNvSpPr txBox="1"/>
          <p:nvPr/>
        </p:nvSpPr>
        <p:spPr>
          <a:xfrm>
            <a:off x="661225" y="5111026"/>
            <a:ext cx="8092200" cy="529499"/>
          </a:xfrm>
          <a:prstGeom prst="rect">
            <a:avLst/>
          </a:prstGeom>
          <a:noFill/>
          <a:ln>
            <a:noFill/>
          </a:ln>
        </p:spPr>
        <p:txBody>
          <a:bodyPr lIns="91425" tIns="91425" rIns="91425" bIns="91425" anchor="t" anchorCtr="0">
            <a:noAutofit/>
          </a:bodyPr>
          <a:lstStyle/>
          <a:p>
            <a:r>
              <a:rPr lang="en"/>
              <a:t>Similar to abundance.txt,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a:t>
            </a:r>
            <a:r>
              <a:rPr lang="en-US" dirty="0" smtClean="0"/>
              <a:t>server [</a:t>
            </a:r>
            <a:r>
              <a:rPr lang="en-US" dirty="0" err="1" smtClean="0"/>
              <a:t>Metagenomics</a:t>
            </a:r>
            <a:r>
              <a:rPr lang="en-US" dirty="0" smtClean="0"/>
              <a:t>].</a:t>
            </a:r>
            <a:endParaRPr lang="en-US" dirty="0" smtClean="0"/>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t>
            </a:r>
            <a:r>
              <a:rPr lang="en-US" sz="2400" dirty="0" smtClean="0"/>
              <a:t>Amplicons, or reconstituted </a:t>
            </a:r>
            <a:r>
              <a:rPr lang="en-US" sz="2400" dirty="0" smtClean="0"/>
              <a:t>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a:t>
            </a:r>
            <a:r>
              <a:rPr lang="en-US" dirty="0" smtClean="0"/>
              <a:t>compute </a:t>
            </a:r>
            <a:r>
              <a:rPr lang="en-US" dirty="0" smtClean="0"/>
              <a:t>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a:t>
            </a:r>
            <a:r>
              <a:rPr lang="en-US" dirty="0" smtClean="0"/>
              <a:t>extraction QA/QC (</a:t>
            </a:r>
            <a:r>
              <a:rPr lang="en-US" dirty="0" err="1" smtClean="0"/>
              <a:t>Bioanalyzer</a:t>
            </a:r>
            <a:r>
              <a:rPr lang="en-US" dirty="0" smtClean="0"/>
              <a:t>/Gels)</a:t>
            </a:r>
            <a:endParaRPr lang="en-US" dirty="0" smtClean="0"/>
          </a:p>
          <a:p>
            <a:r>
              <a:rPr lang="en-US" dirty="0" err="1" smtClean="0"/>
              <a:t>Metatranscriptomes</a:t>
            </a:r>
            <a:r>
              <a:rPr lang="en-US" dirty="0" smtClean="0"/>
              <a:t>: Enrichment </a:t>
            </a:r>
            <a:r>
              <a:rPr lang="en-US" dirty="0" smtClean="0"/>
              <a:t>of RNA of interest </a:t>
            </a:r>
            <a:r>
              <a:rPr lang="en-US" dirty="0" smtClean="0"/>
              <a:t>and RNA </a:t>
            </a:r>
            <a:r>
              <a:rPr lang="en-US" dirty="0"/>
              <a:t>l</a:t>
            </a:r>
            <a:r>
              <a:rPr lang="en-US" dirty="0" smtClean="0"/>
              <a:t>ibrary preparation</a:t>
            </a:r>
            <a:endParaRPr lang="en-US" dirty="0" smtClean="0"/>
          </a:p>
          <a:p>
            <a:pPr lvl="1"/>
            <a:r>
              <a:rPr lang="en-US" dirty="0" smtClean="0"/>
              <a:t>Library QA/QC (</a:t>
            </a:r>
            <a:r>
              <a:rPr lang="en-US" dirty="0" err="1" smtClean="0"/>
              <a:t>Bioanalyzer</a:t>
            </a:r>
            <a:r>
              <a:rPr lang="en-US" dirty="0" smtClean="0"/>
              <a:t> and Qubit)</a:t>
            </a:r>
          </a:p>
          <a:p>
            <a:pPr lvl="1"/>
            <a:r>
              <a:rPr lang="en-US" dirty="0" smtClean="0"/>
              <a:t>Pooling ($10/library</a:t>
            </a:r>
            <a:r>
              <a:rPr lang="en-US" dirty="0" smtClean="0"/>
              <a:t>)</a:t>
            </a:r>
          </a:p>
          <a:p>
            <a:r>
              <a:rPr lang="en-US" dirty="0" err="1" smtClean="0"/>
              <a:t>Metagenomes</a:t>
            </a:r>
            <a:r>
              <a:rPr lang="en-US" dirty="0" smtClean="0"/>
              <a:t>: DNA library </a:t>
            </a:r>
            <a:r>
              <a:rPr lang="en-US" dirty="0" smtClean="0"/>
              <a:t>p</a:t>
            </a:r>
            <a:r>
              <a:rPr lang="en-US" dirty="0" smtClean="0"/>
              <a:t>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endParaRPr lang="en-US" dirty="0" smtClean="0"/>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a:t>
            </a:r>
            <a:r>
              <a:rPr lang="en-US" dirty="0" smtClean="0"/>
              <a:t>(Number of </a:t>
            </a:r>
            <a:r>
              <a:rPr lang="en-US" dirty="0" smtClean="0"/>
              <a:t>Lanes / runs)</a:t>
            </a:r>
            <a:endParaRPr lang="en-US" dirty="0" smtClean="0"/>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a:t>
            </a:r>
            <a:r>
              <a:rPr lang="en-US" dirty="0" smtClean="0"/>
              <a:t>16s reads per sample</a:t>
            </a:r>
            <a:r>
              <a:rPr lang="en-US" dirty="0" smtClean="0"/>
              <a:t> </a:t>
            </a:r>
            <a:r>
              <a:rPr lang="en-US" dirty="0" smtClean="0"/>
              <a:t>recommendations.</a:t>
            </a:r>
          </a:p>
          <a:p>
            <a:r>
              <a:rPr lang="en-US" dirty="0" smtClean="0"/>
              <a:t>Cost estimate a </a:t>
            </a:r>
            <a:r>
              <a:rPr lang="en-US" dirty="0" err="1" smtClean="0"/>
              <a:t>metagenomics</a:t>
            </a:r>
            <a:r>
              <a:rPr lang="en-US" dirty="0" smtClean="0"/>
              <a:t> (DNA) project analysis </a:t>
            </a:r>
            <a:r>
              <a:rPr lang="en-US" dirty="0" smtClean="0"/>
              <a:t>on 8 </a:t>
            </a:r>
            <a:r>
              <a:rPr lang="en-US" dirty="0" smtClean="0"/>
              <a:t>samples</a:t>
            </a:r>
            <a:r>
              <a:rPr lang="en-US" dirty="0" smtClean="0"/>
              <a:t>, 2x100</a:t>
            </a:r>
            <a:r>
              <a:rPr lang="en-US" dirty="0" smtClean="0"/>
              <a:t> on </a:t>
            </a:r>
            <a:r>
              <a:rPr lang="en-US" dirty="0" smtClean="0"/>
              <a:t>a </a:t>
            </a:r>
            <a:r>
              <a:rPr lang="en-US" dirty="0" err="1" smtClean="0"/>
              <a:t>HiSeq</a:t>
            </a:r>
            <a:r>
              <a:rPr lang="en-US" dirty="0" smtClean="0"/>
              <a:t> </a:t>
            </a:r>
            <a:r>
              <a:rPr lang="en-US" dirty="0" smtClean="0"/>
              <a:t>3000 using the number of reads target determined in the last homework</a:t>
            </a:r>
            <a:endParaRPr lang="en-US" dirty="0" smtClean="0"/>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a:t>
            </a:r>
            <a:r>
              <a:rPr lang="en-US" dirty="0" smtClean="0"/>
              <a:t>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a:t>
            </a:r>
            <a:r>
              <a:rPr lang="en-US" dirty="0" smtClean="0"/>
              <a:t>folders</a:t>
            </a:r>
          </a:p>
          <a:p>
            <a:r>
              <a:rPr lang="en-US" dirty="0" smtClean="0"/>
              <a:t>Learn to use the command ’</a:t>
            </a:r>
            <a:r>
              <a:rPr lang="en-US" dirty="0" err="1" smtClean="0"/>
              <a:t>wc</a:t>
            </a:r>
            <a:r>
              <a:rPr lang="en-US" dirty="0" smtClean="0"/>
              <a:t>’ with ‘man </a:t>
            </a:r>
            <a:r>
              <a:rPr lang="en-US" dirty="0" err="1" smtClean="0"/>
              <a:t>wc</a:t>
            </a:r>
            <a:r>
              <a:rPr lang="en-US" dirty="0" smtClean="0"/>
              <a:t>’</a:t>
            </a:r>
            <a:endParaRPr lang="en-US" dirty="0" smtClean="0"/>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a:t>
            </a:r>
            <a:r>
              <a:rPr lang="en-US" dirty="0" smtClean="0"/>
              <a:t>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a:t>
            </a:r>
            <a:r>
              <a:rPr lang="en-US" sz="2400" dirty="0" smtClean="0"/>
              <a:t>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endParaRPr lang="en-US" sz="2000" dirty="0" smtClean="0"/>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49416"/>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a:t>
            </a:r>
            <a:r>
              <a:rPr lang="en-US" smtClean="0"/>
              <a:t>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a:t>
            </a:r>
            <a:r>
              <a:rPr lang="en-US" dirty="0" smtClean="0"/>
              <a:t>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00885" cy="300082"/>
          </a:xfrm>
          <a:prstGeom prst="rect">
            <a:avLst/>
          </a:prstGeom>
        </p:spPr>
        <p:txBody>
          <a:bodyPr wrap="none">
            <a:spAutoFit/>
          </a:bodyPr>
          <a:lstStyle/>
          <a:p>
            <a:r>
              <a:rPr lang="en-US" sz="1350" dirty="0"/>
              <a:t>TACGGCTTGGTCATTTAGAGGAA</a:t>
            </a:r>
            <a:r>
              <a:rPr lang="en-US" sz="1350" dirty="0">
                <a:solidFill>
                  <a:schemeClr val="accent5"/>
                </a:solidFill>
              </a:rPr>
              <a:t>GTAA</a:t>
            </a:r>
            <a:r>
              <a:rPr lang="en-US" sz="1350" dirty="0">
                <a:solidFill>
                  <a:srgbClr val="0070C0"/>
                </a:solidFill>
              </a:rPr>
              <a:t>AAGTCGTAA</a:t>
            </a: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11847</TotalTime>
  <Words>4997</Words>
  <Application>Microsoft Macintosh PowerPoint</Application>
  <PresentationFormat>On-screen Show (4:3)</PresentationFormat>
  <Paragraphs>914</Paragraphs>
  <Slides>125</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125</vt:i4>
      </vt:variant>
    </vt:vector>
  </HeadingPairs>
  <TitlesOfParts>
    <vt:vector size="133"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outline</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PowerPoint Presentation</vt:lpstr>
      <vt:lpstr>Using dbcAmplicons classify</vt:lpstr>
      <vt:lpstr>Using dbcAmplicons classify</vt:lpstr>
      <vt:lpstr>fixrank files</vt:lpstr>
      <vt:lpstr>PowerPoint Presentation</vt:lpstr>
      <vt:lpstr>dbcAmplicons abundance</vt:lpstr>
      <vt:lpstr>table.abundance.txt</vt:lpstr>
      <vt:lpstr>table.proportions.txt</vt:lpstr>
      <vt:lpstr>table.taxa_counts.txt</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187</cp:revision>
  <dcterms:created xsi:type="dcterms:W3CDTF">2015-07-10T12:57:18Z</dcterms:created>
  <dcterms:modified xsi:type="dcterms:W3CDTF">2016-03-21T15:00:15Z</dcterms:modified>
</cp:coreProperties>
</file>